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BEB33-7504-4FF6-8FA1-10F0DDE54AD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C5E8-4FBC-4CC8-B434-462464FB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0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EA97-E118-4B04-9DBF-5B9D24E2D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6ABE8-CE55-440F-B57A-B440D0951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FE22B-EBCE-4122-8775-D738D631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B16B-A119-486E-84B4-9FF3D22C72DA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235F3-FBB6-44A4-B701-28BFA385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E12C6-C03E-443C-9F1C-AB0188B0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0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7928-A431-4DE6-941C-94DADBBD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B9669-D89C-47B2-82AD-25F2DBD55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2ABC5-3156-444F-8A0D-D3D93A90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8253-3DD2-46ED-9A93-2947CC7D0FD6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1E4F-4424-43A9-AA8A-5B8BDBE7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E3B76-B23E-4F38-B8AC-F9D642F4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7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9DE84D-CEED-41ED-A402-4923F8572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DD815-DE3D-46EA-917D-E2F525302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72412-8D81-4408-A0AF-A5F2C924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7E7D-5FDA-4BE1-AF4F-349C009EF795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1240B-F336-4697-91A5-E2B7E503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2267-E7BF-476E-B91B-13881087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0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6841-D7B1-4B0B-B7E6-4215F8B6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42CE7-FDC6-48EF-BD5A-FC976AF4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4A9A-13D1-44C1-B73D-A2C3E740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9E84-241C-458A-B6A7-B48B3B489694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CDBBF-E005-4C28-BAF0-A2E904B2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8FEB9-32A7-4960-A448-E6E66277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8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289A1-5BEB-4A98-A085-594AA2DE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EBA4E-5CF0-4959-A7F5-CE18616F8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DB985-E093-4383-A53D-CE115AD3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49BA-56F5-4D1E-991E-49ED5A0EB40B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786A-FACF-4C77-8BBE-A07E5790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852A0-EDC6-41F2-81A3-C09C952D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5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3C95-627E-412C-B22A-F70F5439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0A23-81FB-4AF8-9430-DBCBCF972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5F27E-A0A5-40EB-AE59-8503308BD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727CF-A655-4E6E-AED3-C6F601B4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4D5E-0899-4EFC-BC79-D6C524801024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37A90-C486-4D9C-8152-30579634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A0E62-945A-49E6-9F34-0AB4169A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0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C06DF-EE81-4079-BC47-B1997AFC5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0C898-2BBB-4F52-8701-D94EF7504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E884D-4A63-4246-A66B-EBE6E6E38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05A3B-2DF5-4E60-B10B-53306CF8A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E9B86-B3B2-4F5E-BEF4-C982D7116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B1ED5-F032-4554-8F29-8BA527EA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F90F-47F2-4BDD-BBCA-2D5F6C2E40BD}" type="datetime1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3F5E3-2C3E-45B7-908F-9B414DA9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83919-20E0-4EA1-84E2-D00371FC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4E65-D48F-413A-9064-E0A1324B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6E540-DDFA-4AA5-AFCE-06CD28D9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BF5C-6E71-4419-A5FE-CD281D1590AC}" type="datetime1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B23F1-F83F-41D1-8C4D-FA85D77A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D9BEB-E35F-4481-813F-36C6B65F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39935-BF5B-4089-85C8-090786A8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2C42-8485-41A1-BD6B-912F5937242A}" type="datetime1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BB200-E857-4DA1-AC05-EA858F28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1234F-76C5-48C9-B9D1-606F59FC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4D9B-EBB2-47BD-B403-586684B7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F44-6B34-460C-9B83-6C2D9468F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7C39E-2996-4D74-A110-A16721F13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0925D-E31E-4BE5-8663-782DAD7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CD95-1DD3-495B-B398-63C8AB64E99E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08B26-3241-423A-8784-EC068363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369AD-5D54-481D-8AF7-D7B82CF5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7EBE-FB23-4CB9-87E3-A4BED099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F9F36A-3644-49FB-A4DC-F0E1755E1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70432-1709-45E8-806D-042A3809B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67C76-FD23-4785-9420-54149974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C575-0AD6-4B80-9F15-C534B23A07D5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3D0B7-BD8D-4208-8BFE-6BD10080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C0186-1B59-483D-B082-5A4B9801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CD391B-32E4-42FE-8104-D211D44C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1E2FC-B325-4651-954F-C5E385A3D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22C96-72BD-4E2B-A5E5-1825E4E45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CCD8E-EBA6-43A8-8009-2008265AE01E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01F42-43A1-4AD8-AC1C-E9A9228F0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E773E-9F92-48A9-8061-A241FAB8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AB6D1-3C6D-4470-A072-60D733BAC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5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yegeivan@gmail.com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8808-6B46-4ADF-B068-96F367A79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46364"/>
            <a:ext cx="11831782" cy="583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Youths involvement in Achieving SDG 13; Climate Action and Sustainable Development in Greater Eastern Uganda RCE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3</a:t>
            </a:r>
            <a:r>
              <a:rPr lang="en-US" baseline="30000" dirty="0">
                <a:solidFill>
                  <a:srgbClr val="7030A0"/>
                </a:solidFill>
              </a:rPr>
              <a:t>rd</a:t>
            </a:r>
            <a:r>
              <a:rPr lang="en-US" dirty="0">
                <a:solidFill>
                  <a:srgbClr val="7030A0"/>
                </a:solidFill>
              </a:rPr>
              <a:t> African Youth Virtual Conference of the UNU RCEs  organized by RCE Minna, Nigeria and RCE Grand Rapids, Michigan USA; November 13, 2019 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i="1" dirty="0">
                <a:solidFill>
                  <a:srgbClr val="FF0000"/>
                </a:solidFill>
              </a:rPr>
              <a:t>Theme: “A Regional Perspective on the Role of RCEs in Achieving SDGs 13; Climate Action and Sustainable Development on the Continent.”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/>
              <a:t>Presented by: </a:t>
            </a:r>
            <a:r>
              <a:rPr lang="en-US" sz="2400" b="1" dirty="0" err="1"/>
              <a:t>Oyege</a:t>
            </a:r>
            <a:r>
              <a:rPr lang="en-US" sz="2400" b="1" dirty="0"/>
              <a:t> Ivan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/>
              <a:t>RCE youth coordinator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22EFA-0AF9-4CEE-BC21-05DCD538B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788"/>
            <a:ext cx="19018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FA23095-4060-4194-BAD2-A79502143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6015038"/>
            <a:ext cx="14335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AA23BA8-7219-4438-B542-FEF094205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5788025"/>
            <a:ext cx="21669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19CBD8F-2A34-405E-BD97-87B4D2C21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7" b="5064"/>
          <a:stretch>
            <a:fillRect/>
          </a:stretch>
        </p:blipFill>
        <p:spPr bwMode="auto">
          <a:xfrm>
            <a:off x="5471391" y="5893593"/>
            <a:ext cx="11049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06FA778B-5874-4D89-A662-5565DADF9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36" y="5729287"/>
            <a:ext cx="12446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7D42ED2-9139-440C-8178-C6699C36F9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98" y="5686425"/>
            <a:ext cx="13303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647474B6-32EE-4E0E-A3CC-D5DF023CD5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023" y="5773736"/>
            <a:ext cx="11747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E1A30025-2473-4C29-A37D-0B2A95AAE4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05" y="5707060"/>
            <a:ext cx="117951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0AF492-252B-4775-9A25-78A5F526D7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5146" y="5978380"/>
            <a:ext cx="948610" cy="87962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873DFCC-9EE0-48C6-AB69-CA60EAD3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4532-EF85-4F46-9FB8-26BF449B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229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D8A1F-DA1D-464A-AFEA-AB81CA1B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1094509"/>
            <a:ext cx="11887200" cy="5562455"/>
          </a:xfrm>
        </p:spPr>
        <p:txBody>
          <a:bodyPr>
            <a:normAutofit/>
          </a:bodyPr>
          <a:lstStyle/>
          <a:p>
            <a:r>
              <a:rPr lang="en-US" dirty="0"/>
              <a:t>Governments should allocate enough funds for achieving SDG 13</a:t>
            </a:r>
          </a:p>
          <a:p>
            <a:r>
              <a:rPr lang="en-US" dirty="0"/>
              <a:t>More frequent teaching of the people about climatic change and how it can be avoided.</a:t>
            </a:r>
          </a:p>
          <a:p>
            <a:r>
              <a:rPr lang="en-US" dirty="0"/>
              <a:t>Use modern and better agricultural methods</a:t>
            </a:r>
          </a:p>
          <a:p>
            <a:r>
              <a:rPr lang="en-US" dirty="0"/>
              <a:t>Reduction/Elimination of usage of biomass fuel and provide alternative sources of fuel.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Reduce the cost of LPG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Make electricity affordable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Encourage use of biogas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Adopt renewable sources of energy;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solar energy, wind and atomic nuclear energy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098" name="Picture 2" descr="Tokeo la picha la foto on solar energy">
            <a:extLst>
              <a:ext uri="{FF2B5EF4-FFF2-40B4-BE49-F238E27FC236}">
                <a16:creationId xmlns:a16="http://schemas.microsoft.com/office/drawing/2014/main" id="{BC8B7A57-A103-44A3-ACFC-35B8FE042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r="-1966"/>
          <a:stretch/>
        </p:blipFill>
        <p:spPr bwMode="auto">
          <a:xfrm>
            <a:off x="6594330" y="3942689"/>
            <a:ext cx="5820696" cy="270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F5A4E-ADF8-45AB-888A-8F0D954C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7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BE2A-41AC-4BEE-83A1-DD0E6667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Recommendations cont’d…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52509-0E57-4FB3-81BB-71C921EC5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6" y="1521258"/>
            <a:ext cx="10515600" cy="4985472"/>
          </a:xfrm>
        </p:spPr>
        <p:txBody>
          <a:bodyPr/>
          <a:lstStyle/>
          <a:p>
            <a:r>
              <a:rPr lang="en-US" dirty="0"/>
              <a:t>Strict laws on emission by industries and cars</a:t>
            </a:r>
          </a:p>
          <a:p>
            <a:r>
              <a:rPr lang="en-US" dirty="0"/>
              <a:t>Provide jobs for the youths</a:t>
            </a:r>
          </a:p>
          <a:p>
            <a:r>
              <a:rPr lang="en-US" dirty="0"/>
              <a:t>Improve public transport network to reduce on the number of personal cars which cause emissions.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074" name="Picture 2" descr="Tokeo la picha la foto on emission from industries">
            <a:extLst>
              <a:ext uri="{FF2B5EF4-FFF2-40B4-BE49-F238E27FC236}">
                <a16:creationId xmlns:a16="http://schemas.microsoft.com/office/drawing/2014/main" id="{2C714CAD-2282-421F-8E04-8687F0345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93" y="3552610"/>
            <a:ext cx="5300230" cy="27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keo la picha la foto on emission from cars">
            <a:extLst>
              <a:ext uri="{FF2B5EF4-FFF2-40B4-BE49-F238E27FC236}">
                <a16:creationId xmlns:a16="http://schemas.microsoft.com/office/drawing/2014/main" id="{955CC768-0348-4B40-AFF4-268953E9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7" y="3552610"/>
            <a:ext cx="5864748" cy="27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519E3-87EE-40FA-9196-98C5A433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A8808-E138-4503-81C1-E60EA557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A124F-44F1-462A-96C7-3749A47B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73" y="1165513"/>
            <a:ext cx="10515600" cy="53733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RCEs can influence government to put climate change as a priority areas for funding.</a:t>
            </a:r>
          </a:p>
          <a:p>
            <a:r>
              <a:rPr lang="en-US" dirty="0"/>
              <a:t>RCEs may not directly influence SDG 13.2 but in collaboration and partnerships with the leaders of the state, it can be realized.</a:t>
            </a:r>
          </a:p>
          <a:p>
            <a:r>
              <a:rPr lang="en-US" dirty="0"/>
              <a:t>RCEs have great potential in achieving SDG 13.3 by using the youths in the RCEs and also incorporating ESD in their curricula from primary to university.</a:t>
            </a:r>
          </a:p>
          <a:p>
            <a:r>
              <a:rPr lang="en-US" dirty="0"/>
              <a:t>RCEs have to build capacities of their youths so that they can take lead in the fight against climatic change.</a:t>
            </a:r>
          </a:p>
          <a:p>
            <a:r>
              <a:rPr lang="en-US" dirty="0"/>
              <a:t>RCEs can come up with solutions to alternative sources of fuels.</a:t>
            </a:r>
          </a:p>
          <a:p>
            <a:r>
              <a:rPr lang="en-US" dirty="0">
                <a:solidFill>
                  <a:srgbClr val="FF0000"/>
                </a:solidFill>
              </a:rPr>
              <a:t>I fully trust that if RCEs do something in their regions, slowly we shall bring down the global challenge; Let them harness the potentials of the youths and results will be evident.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C406-C545-4BB7-B767-1C38A461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8582B-BB34-4469-87DC-142C0A64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5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65863595-AF2E-44B3-8637-66F2BF52B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1028" r="1176" b="2180"/>
          <a:stretch/>
        </p:blipFill>
        <p:spPr>
          <a:xfrm>
            <a:off x="3255816" y="1323109"/>
            <a:ext cx="6165273" cy="421178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9F8346-E1DE-42FB-9FEF-B3030BDE7D15}"/>
              </a:ext>
            </a:extLst>
          </p:cNvPr>
          <p:cNvSpPr txBox="1"/>
          <p:nvPr/>
        </p:nvSpPr>
        <p:spPr>
          <a:xfrm>
            <a:off x="4627418" y="5710019"/>
            <a:ext cx="652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oyegeivan@gmail.com</a:t>
            </a:r>
            <a:endParaRPr lang="en-US" dirty="0"/>
          </a:p>
          <a:p>
            <a:r>
              <a:rPr lang="en-US" dirty="0"/>
              <a:t>www.busitema.ac.ug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16A7F-EE1A-488F-B7E9-54C46B0B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1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E4C1B-95D0-4CCB-92FA-1495BEF7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6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Location of Greater Eastern Uganda 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890CF-0CB2-45D4-8836-F1D859901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7627C3-F39F-47FF-9DCA-488877373FA0}"/>
              </a:ext>
            </a:extLst>
          </p:cNvPr>
          <p:cNvGrpSpPr/>
          <p:nvPr/>
        </p:nvGrpSpPr>
        <p:grpSpPr>
          <a:xfrm>
            <a:off x="1600200" y="1205660"/>
            <a:ext cx="9325615" cy="5287214"/>
            <a:chOff x="1600200" y="1205660"/>
            <a:chExt cx="9325615" cy="5287214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id="{C1F487A6-E05A-4CD3-89A1-14EDDBE6D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4682" t="24500" r="22305" b="21124"/>
            <a:stretch>
              <a:fillRect/>
            </a:stretch>
          </p:blipFill>
          <p:spPr bwMode="auto">
            <a:xfrm>
              <a:off x="1600200" y="1205660"/>
              <a:ext cx="5631873" cy="5287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E7C20A7E-DA23-487E-8F97-F92DBB93911A}"/>
                </a:ext>
              </a:extLst>
            </p:cNvPr>
            <p:cNvSpPr/>
            <p:nvPr/>
          </p:nvSpPr>
          <p:spPr>
            <a:xfrm rot="10800000">
              <a:off x="6506215" y="3812743"/>
              <a:ext cx="2189018" cy="24663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2A818F-787D-480E-99DB-ECD981491C78}"/>
                </a:ext>
              </a:extLst>
            </p:cNvPr>
            <p:cNvSpPr/>
            <p:nvPr/>
          </p:nvSpPr>
          <p:spPr>
            <a:xfrm>
              <a:off x="8606684" y="3689567"/>
              <a:ext cx="2319131" cy="62345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Greater Eastern Uganda RCE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319D28-A195-45A4-AC01-E57BBA45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2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F880-CBFF-4808-A107-A4FD7F21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b="1" dirty="0"/>
              <a:t>Uganda’s climatic change policy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D3E5A1-9AD9-4E6E-9EF1-A811D9A65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74" t="-1" r="2654" b="-374"/>
          <a:stretch/>
        </p:blipFill>
        <p:spPr>
          <a:xfrm>
            <a:off x="8104909" y="1219200"/>
            <a:ext cx="3989914" cy="4973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C44F58-D10E-45E6-8B73-1DE1FA891F6F}"/>
              </a:ext>
            </a:extLst>
          </p:cNvPr>
          <p:cNvSpPr txBox="1"/>
          <p:nvPr/>
        </p:nvSpPr>
        <p:spPr>
          <a:xfrm>
            <a:off x="429491" y="1219200"/>
            <a:ext cx="767541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Uganda’s National Development Plan II (2016-2021), vision 2040 and SDGs </a:t>
            </a:r>
            <a:r>
              <a:rPr lang="en-US" sz="2300" dirty="0" err="1"/>
              <a:t>recognise</a:t>
            </a:r>
            <a:r>
              <a:rPr lang="en-US" sz="2300" dirty="0"/>
              <a:t> climate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On April 1, 2015, a climatic change policy was approved by cabinet.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The policy ensures a harmonized and coordinated approach towards a climate-resilient and low-carbon development path for sustainable development in Uganda.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Uganda submitted Contributions to the UN Framework Convention on Climate Change in 2018.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It has Green Growth Strategy to meet the Bonn Challenge.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i="1" dirty="0">
                <a:solidFill>
                  <a:srgbClr val="FF0000"/>
                </a:solidFill>
              </a:rPr>
              <a:t>SDG 13.2 done; upscaling SDG 13.3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76C1E-C3D3-4F81-9DE2-96828DFD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E072-1C1B-46F1-A918-3D6E5939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846"/>
            <a:ext cx="10515600" cy="57698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Climatic change in Uganda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829B1-AEDE-46C9-A611-34CF364B1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8" y="814829"/>
            <a:ext cx="5624944" cy="3781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19CE76-76DB-4244-A349-2609B360E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6" y="4437085"/>
            <a:ext cx="4579360" cy="2818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FF3AC-E6C6-4C9E-B4A3-278FB9086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56" y="4433253"/>
            <a:ext cx="3643746" cy="2818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9FD090-5853-4702-A5F1-36913E48D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12" y="814829"/>
            <a:ext cx="6096000" cy="375179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4D23F97-1FF5-4AB7-8EF3-2E34BE078116}"/>
              </a:ext>
            </a:extLst>
          </p:cNvPr>
          <p:cNvSpPr/>
          <p:nvPr/>
        </p:nvSpPr>
        <p:spPr>
          <a:xfrm>
            <a:off x="637309" y="1094509"/>
            <a:ext cx="512618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CE5ADF-A10E-49F7-9C82-A37AAED619E6}"/>
              </a:ext>
            </a:extLst>
          </p:cNvPr>
          <p:cNvSpPr/>
          <p:nvPr/>
        </p:nvSpPr>
        <p:spPr>
          <a:xfrm>
            <a:off x="5920012" y="827225"/>
            <a:ext cx="512618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D090A3-CE33-4F51-A7BA-31960E688967}"/>
              </a:ext>
            </a:extLst>
          </p:cNvPr>
          <p:cNvSpPr/>
          <p:nvPr/>
        </p:nvSpPr>
        <p:spPr>
          <a:xfrm>
            <a:off x="231406" y="4433253"/>
            <a:ext cx="512618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1E1EE2-8B27-4CA5-A001-018D23462937}"/>
              </a:ext>
            </a:extLst>
          </p:cNvPr>
          <p:cNvSpPr/>
          <p:nvPr/>
        </p:nvSpPr>
        <p:spPr>
          <a:xfrm>
            <a:off x="4701263" y="4437085"/>
            <a:ext cx="512618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D6964F64-FE2C-4637-8CFA-826093F67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02" y="4553314"/>
            <a:ext cx="4586788" cy="2577945"/>
          </a:xfr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F52D9E-FB68-4933-9A41-2E5354E6A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7766" y="4641071"/>
            <a:ext cx="524301" cy="499915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CDBF555-5CD0-4279-816A-F50A7422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8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20164-B254-4AEC-88A1-503BBDABB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Human activities causing climatic change</a:t>
            </a:r>
          </a:p>
        </p:txBody>
      </p:sp>
      <p:pic>
        <p:nvPicPr>
          <p:cNvPr id="1026" name="Picture 2" descr="Tokeo la picha la uganda tree cutting">
            <a:extLst>
              <a:ext uri="{FF2B5EF4-FFF2-40B4-BE49-F238E27FC236}">
                <a16:creationId xmlns:a16="http://schemas.microsoft.com/office/drawing/2014/main" id="{FA200851-D0F1-451D-B3D2-A5D340EDBF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7" y="1053338"/>
            <a:ext cx="3840308" cy="25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468C8-0482-4BBD-A273-7CA5B1CB9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5" y="1092487"/>
            <a:ext cx="3844156" cy="2558111"/>
          </a:xfrm>
          <a:prstGeom prst="rect">
            <a:avLst/>
          </a:prstGeom>
        </p:spPr>
      </p:pic>
      <p:pic>
        <p:nvPicPr>
          <p:cNvPr id="1030" name="Picture 6" descr="Tokeo la picha la charcoal burning photos in uganda">
            <a:extLst>
              <a:ext uri="{FF2B5EF4-FFF2-40B4-BE49-F238E27FC236}">
                <a16:creationId xmlns:a16="http://schemas.microsoft.com/office/drawing/2014/main" id="{DFBC5E1F-EA77-42C6-A383-B6A9E73C5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63" y="1025236"/>
            <a:ext cx="4409926" cy="29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9921B3-D32E-43A4-91CD-579701688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9" y="3650598"/>
            <a:ext cx="5678838" cy="3533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BC615B-A784-4190-8BF3-DD167418C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07" y="3650598"/>
            <a:ext cx="5678839" cy="318015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BE514AE-F7D9-4F50-A698-3231D7DB1ABE}"/>
              </a:ext>
            </a:extLst>
          </p:cNvPr>
          <p:cNvSpPr/>
          <p:nvPr/>
        </p:nvSpPr>
        <p:spPr>
          <a:xfrm>
            <a:off x="199874" y="1205346"/>
            <a:ext cx="422565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82AABA-3D58-4F4F-BA53-CE64E8088DD4}"/>
              </a:ext>
            </a:extLst>
          </p:cNvPr>
          <p:cNvSpPr/>
          <p:nvPr/>
        </p:nvSpPr>
        <p:spPr>
          <a:xfrm>
            <a:off x="11604480" y="3737265"/>
            <a:ext cx="422565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4B4F2D-02A4-48C4-8C18-4CEFA928FE6D}"/>
              </a:ext>
            </a:extLst>
          </p:cNvPr>
          <p:cNvSpPr/>
          <p:nvPr/>
        </p:nvSpPr>
        <p:spPr>
          <a:xfrm>
            <a:off x="845127" y="3834246"/>
            <a:ext cx="422565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2D686C-CEB9-49FF-B47B-1A32E4E62057}"/>
              </a:ext>
            </a:extLst>
          </p:cNvPr>
          <p:cNvSpPr/>
          <p:nvPr/>
        </p:nvSpPr>
        <p:spPr>
          <a:xfrm>
            <a:off x="11754565" y="1080656"/>
            <a:ext cx="422565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8D3D7A-4664-46D4-BC58-BD120B0BDB70}"/>
              </a:ext>
            </a:extLst>
          </p:cNvPr>
          <p:cNvSpPr/>
          <p:nvPr/>
        </p:nvSpPr>
        <p:spPr>
          <a:xfrm>
            <a:off x="4128655" y="1092487"/>
            <a:ext cx="422565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053E953-AF78-43FF-87FE-BA05722B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1B5F-339D-4A98-8D77-80610590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/>
          <a:lstStyle/>
          <a:p>
            <a:r>
              <a:rPr lang="en-US" b="1" dirty="0"/>
              <a:t>Role of GEU RCE in achieving SDG 13.3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B69DF-C613-484D-B321-014B7F42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074"/>
            <a:ext cx="10515600" cy="50408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ESD is a taught cross cutting course in all programs offered in the University for all Certificate, Diploma, Bachelors, Masters and PhD courses.</a:t>
            </a:r>
          </a:p>
          <a:p>
            <a:endParaRPr lang="en-US" dirty="0"/>
          </a:p>
          <a:p>
            <a:r>
              <a:rPr lang="en-US" dirty="0"/>
              <a:t>The RCE is a branch of Nature Uganda; aimed at  promoting the understanding, appreciation and conservation of Nature</a:t>
            </a:r>
          </a:p>
          <a:p>
            <a:endParaRPr lang="en-US" dirty="0"/>
          </a:p>
          <a:p>
            <a:r>
              <a:rPr lang="en-US" dirty="0"/>
              <a:t>The RCE is a member of the International Union of Conservation of Nature (IUCN)</a:t>
            </a:r>
          </a:p>
          <a:p>
            <a:endParaRPr lang="en-US" dirty="0"/>
          </a:p>
          <a:p>
            <a:r>
              <a:rPr lang="en-US" dirty="0"/>
              <a:t>The RCE supports all activities done by the youths in the RCE</a:t>
            </a:r>
          </a:p>
          <a:p>
            <a:endParaRPr lang="en-US" dirty="0"/>
          </a:p>
          <a:p>
            <a:r>
              <a:rPr lang="en-US" dirty="0"/>
              <a:t>Provides trees for planting and transport means to outreach places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6C2D2-6C89-4942-9F0A-BAE8C709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4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7046-F1A0-47EF-BE9C-27AE3D05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/>
          </a:bodyPr>
          <a:lstStyle/>
          <a:p>
            <a:r>
              <a:rPr lang="en-US" sz="3200" b="1" dirty="0"/>
              <a:t>How the Youths of the RCE are involved in achieving SDG 13.3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B8BB0-4DDE-4B2E-BB36-2B137623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533380"/>
            <a:ext cx="4814454" cy="51794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They are organized in two </a:t>
            </a:r>
          </a:p>
          <a:p>
            <a:pPr marL="0" indent="0">
              <a:buNone/>
            </a:pPr>
            <a:r>
              <a:rPr lang="en-US" dirty="0"/>
              <a:t>student championed and lead</a:t>
            </a:r>
          </a:p>
          <a:p>
            <a:pPr marL="0" indent="0">
              <a:buNone/>
            </a:pPr>
            <a:r>
              <a:rPr lang="en-US" dirty="0"/>
              <a:t>associations.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Campus activities</a:t>
            </a:r>
          </a:p>
          <a:p>
            <a:pPr lvl="1"/>
            <a:r>
              <a:rPr lang="en-US" dirty="0"/>
              <a:t>Tree growing</a:t>
            </a:r>
          </a:p>
          <a:p>
            <a:pPr lvl="1"/>
            <a:r>
              <a:rPr lang="en-US" dirty="0"/>
              <a:t>Garbage management to avoid </a:t>
            </a:r>
          </a:p>
          <a:p>
            <a:pPr marL="457200" lvl="1" indent="0">
              <a:buNone/>
            </a:pPr>
            <a:r>
              <a:rPr lang="en-US" dirty="0"/>
              <a:t>    open burning of garbage</a:t>
            </a:r>
          </a:p>
          <a:p>
            <a:pPr lvl="1"/>
            <a:r>
              <a:rPr lang="en-US" dirty="0"/>
              <a:t>Taking care of trees already </a:t>
            </a:r>
          </a:p>
          <a:p>
            <a:pPr marL="457200" lvl="1" indent="0">
              <a:buNone/>
            </a:pPr>
            <a:r>
              <a:rPr lang="en-US" dirty="0"/>
              <a:t>    planted</a:t>
            </a:r>
          </a:p>
          <a:p>
            <a:pPr lvl="1"/>
            <a:r>
              <a:rPr lang="en-US" dirty="0"/>
              <a:t>Nature walks to conservation sites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CC576-4A26-42AB-914B-A2FB03E50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t="8128" r="21080" b="2806"/>
          <a:stretch/>
        </p:blipFill>
        <p:spPr>
          <a:xfrm>
            <a:off x="5264726" y="1533380"/>
            <a:ext cx="6927274" cy="44562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71C33-9544-4D7F-84F6-90AF2639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3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7EB6-78E6-450D-9352-DFA01D0C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983"/>
          </a:xfrm>
        </p:spPr>
        <p:txBody>
          <a:bodyPr>
            <a:noAutofit/>
          </a:bodyPr>
          <a:lstStyle/>
          <a:p>
            <a:r>
              <a:rPr lang="en-US" sz="3200" b="1" dirty="0"/>
              <a:t>How the Youths of the RCE are involved in achieving SDG 13.3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653F8-7171-4DE9-88EB-30DFE2960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1569550"/>
            <a:ext cx="4904509" cy="49993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Outreach activities</a:t>
            </a:r>
          </a:p>
          <a:p>
            <a:pPr lvl="1"/>
            <a:r>
              <a:rPr lang="en-US" dirty="0"/>
              <a:t>Tree planting in the schools and communities</a:t>
            </a:r>
          </a:p>
          <a:p>
            <a:pPr lvl="1"/>
            <a:r>
              <a:rPr lang="en-US" dirty="0"/>
              <a:t>Awareness raising and sensitization</a:t>
            </a:r>
          </a:p>
          <a:p>
            <a:pPr lvl="1"/>
            <a:r>
              <a:rPr lang="en-US" dirty="0"/>
              <a:t>Establish environmental clubs lead by students to further sensitization</a:t>
            </a:r>
          </a:p>
          <a:p>
            <a:pPr lvl="1"/>
            <a:r>
              <a:rPr lang="en-US" dirty="0"/>
              <a:t>Teach communities on conservation</a:t>
            </a:r>
          </a:p>
          <a:p>
            <a:pPr lvl="1"/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92A9B01-7341-4F9C-A302-2E71EB7EE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3" y="1321251"/>
            <a:ext cx="7494218" cy="421549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727BD2-B38A-4CE2-8137-0929DCC0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9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FF3B-EDE5-461B-81EC-7AA30343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b="1" dirty="0"/>
              <a:t>Combating climatic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F766E-A0B5-4659-8AD5-836895AFC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r>
              <a:rPr lang="en-US" dirty="0"/>
              <a:t>The country program has not faired well due to underfunding.</a:t>
            </a:r>
          </a:p>
          <a:p>
            <a:endParaRPr lang="en-US" dirty="0"/>
          </a:p>
          <a:p>
            <a:r>
              <a:rPr lang="en-US" dirty="0"/>
              <a:t>Very good policies in place but no funds for execution.</a:t>
            </a:r>
          </a:p>
          <a:p>
            <a:endParaRPr lang="en-US" dirty="0"/>
          </a:p>
          <a:p>
            <a:r>
              <a:rPr lang="en-US" dirty="0"/>
              <a:t>Money needs to be allocated to mitigate the climatic change instead of acting after its effect.</a:t>
            </a:r>
          </a:p>
          <a:p>
            <a:endParaRPr lang="en-US" dirty="0"/>
          </a:p>
          <a:p>
            <a:r>
              <a:rPr lang="en-US" dirty="0"/>
              <a:t>Implementation needs to be upgraded.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DD0C4-2218-4823-A658-724278DB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B6D1-3C6D-4470-A072-60D733BAC9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0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691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Location of Greater Eastern Uganda RCE</vt:lpstr>
      <vt:lpstr>Uganda’s climatic change policy</vt:lpstr>
      <vt:lpstr>Climatic change in Uganda</vt:lpstr>
      <vt:lpstr>Human activities causing climatic change</vt:lpstr>
      <vt:lpstr>Role of GEU RCE in achieving SDG 13.3</vt:lpstr>
      <vt:lpstr>How the Youths of the RCE are involved in achieving SDG 13.3</vt:lpstr>
      <vt:lpstr>How the Youths of the RCE are involved in achieving SDG 13.3</vt:lpstr>
      <vt:lpstr>Combating climatic change </vt:lpstr>
      <vt:lpstr>Recommendations</vt:lpstr>
      <vt:lpstr>Recommendations cont’d…</vt:lpstr>
      <vt:lpstr>Conclusion 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OYEGE</dc:creator>
  <cp:lastModifiedBy>OYEGE</cp:lastModifiedBy>
  <cp:revision>36</cp:revision>
  <dcterms:created xsi:type="dcterms:W3CDTF">2019-11-11T16:41:17Z</dcterms:created>
  <dcterms:modified xsi:type="dcterms:W3CDTF">2019-11-12T12:43:15Z</dcterms:modified>
</cp:coreProperties>
</file>